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8021F-55BE-44E7-835F-E50470F8F74E}" v="1" dt="2022-06-14T12:27:04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32CB-6C5B-418B-A2C7-B14CF8418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65479-1FEA-4FF9-BD99-69D9E393C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637A2-72C6-44AE-AE90-C80D77A1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0C084-5665-40D2-BFD6-5DC4BDBC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093B-D6E0-4CB0-9C44-B2A8EC40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BB5A-EAE5-4AAA-B127-FCCAD7180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17967-BA90-4AA9-9DAC-75363493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05927-CBAD-4406-8393-20071421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509F5-3566-4A82-9E81-2532B160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E7C74-A2AD-40D9-949E-8F752BB8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9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D7C88-557C-4864-AF01-E0227F74C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BE6B-5413-481D-B5AD-F5D8A8C1A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F2339-DBC7-4E59-92C4-497A3034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43192-DD0E-4A4E-AA54-196CCF65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FE5A1-E71A-42E5-ACC3-29044A66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0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9562-36A1-4255-AAB4-F229339C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FBF2A-1107-48B8-8324-D4CF9261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5512-F5CB-44C9-B354-D478941F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67C4-5818-4EBF-A24A-9D5CF888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88F9A-2955-4DE0-B029-2BF18565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1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4BF0-617E-4D5D-970B-0A031D6F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6497-338F-40D4-8235-FC48A33E9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DBC5B-89A2-4190-A65F-CC18A749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244B6-CAD0-4F6B-AE6C-D9525EAE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90575-AC1E-412D-A672-8454BC1A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5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7808-475B-4A38-8F9F-B73DB3D7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4B4E4-91EE-4689-AD76-FD6CF5D8E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48D1D-DD4C-41B5-AE3F-A1B9081CF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A7BA7-4F9D-44C5-96E8-9F7F61712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C6792-647E-4F03-B070-0F66B610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8D91-CC16-4A8F-9807-3B2D0E10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8A5F-4E6B-4E86-85D7-F50D957D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03940-91C7-4651-85E4-B0BB12011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933D9-2F36-4FBC-9466-1FA2EE31A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90EF8-2691-4309-B573-B8D1C5DE1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E9BD3-6D21-4236-80AD-09AB996B9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967DF-5DEB-456E-9918-97043FD3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17667-A166-480D-BE36-7F915436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9BFD7-BCF0-409D-A1D1-6557B758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2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394B-398B-4675-B89F-33EE3816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A5659-C3DA-4F3C-A31B-FB97E303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3B161-7D2A-417A-892F-AF434E13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1FD79-94D0-4F9D-A1C5-2866F184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2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051F2-FB2F-4179-AA0D-E48DEFB7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B9ED3E-712D-4CC1-9650-2A10F5C2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EF793-2BC3-43B5-B7E3-971FE5B1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1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3D89-AD54-485C-ADAF-302A0FDE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A2E3-7AE0-4FA5-A1DC-9841981DB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BEDE5-0352-4DD0-A1A9-5F8DBDFA9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5EE53-B194-467C-A561-4473023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C1FB1-31BF-48FB-9E04-F613008F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982B6-3BAC-4986-88FE-871D956F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3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3E64-AFF9-438E-98DF-D4A5AC2E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21F45-6C9E-448E-8BA1-A1F05B824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C0C4F-4388-48D1-BE88-5FC4CE188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8F3E0-3959-455F-9741-4E30578D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76496-B349-48E6-A23E-A57D6D4E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B7ECC-75A2-4DDA-A29F-F2EA848D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6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33C23-8A37-4746-95EC-222E84C6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31B6-7A65-4032-B3B2-CEE7EB8F6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247E0-A804-48C9-A243-B9FC9D851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F891-0D24-43A9-AA90-858B5869D92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67CC-BBF8-4B7E-A7D3-60DD28C1E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302E3-AEA3-409E-9203-BC7108F1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0EB8-A054-4049-8F6E-225A2F650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8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B6C9D-44CD-4168-8734-C43AC3EA5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Behaviorally 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Directed Hiring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56578-CBF0-4B6C-B3FA-B1CF48790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An Overview</a:t>
            </a:r>
          </a:p>
        </p:txBody>
      </p:sp>
    </p:spTree>
    <p:extLst>
      <p:ext uri="{BB962C8B-B14F-4D97-AF65-F5344CB8AC3E}">
        <p14:creationId xmlns:p14="http://schemas.microsoft.com/office/powerpoint/2010/main" val="184986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97512-7886-44C1-BFA1-F9024033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      Educator Preparation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4343-2472-43D0-B2CD-7F138BA2A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Educators are often placed in positions that require them to participate in the interview and or hiring process.  Few “Education Preparation Programs” prepare educators to conduct the hiring process.</a:t>
            </a:r>
          </a:p>
          <a:p>
            <a:pPr marL="0" indent="0">
              <a:buNone/>
            </a:pPr>
            <a:r>
              <a:rPr lang="en-US" sz="2000"/>
              <a:t>			Main Goal of the Process</a:t>
            </a:r>
          </a:p>
          <a:p>
            <a:pPr marL="0" indent="0">
              <a:buNone/>
            </a:pPr>
            <a:r>
              <a:rPr lang="en-US" sz="2000"/>
              <a:t>The interview and hiring process seeks to focus on predicting future performance base on past behavior.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3067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A599A-1266-4E86-9E14-24BF7380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           Behaviorally Directed 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741D2-7E1A-4970-93C1-E7DD7217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         </a:t>
            </a:r>
            <a:r>
              <a:rPr lang="en-US" sz="2000" b="1"/>
              <a:t>Developing the Applicant Pool</a:t>
            </a:r>
          </a:p>
          <a:p>
            <a:pPr marL="0" indent="0">
              <a:buNone/>
            </a:pPr>
            <a:r>
              <a:rPr lang="en-US" sz="2000"/>
              <a:t>Sources for “Applicant Selection”:</a:t>
            </a:r>
          </a:p>
          <a:p>
            <a:pPr marL="0" indent="0">
              <a:buNone/>
            </a:pPr>
            <a:r>
              <a:rPr lang="en-US" sz="2000"/>
              <a:t>1. </a:t>
            </a:r>
            <a:r>
              <a:rPr lang="en-US" sz="2000" b="1"/>
              <a:t>Referrals from University Placement Offices.</a:t>
            </a:r>
          </a:p>
          <a:p>
            <a:pPr marL="0" indent="0">
              <a:buNone/>
            </a:pPr>
            <a:r>
              <a:rPr lang="en-US" sz="2000"/>
              <a:t>2. </a:t>
            </a:r>
            <a:r>
              <a:rPr lang="en-US" sz="2000" b="1"/>
              <a:t>Recommendations from instructors in Departments/Schools within the universities or colleges from which the candidate graduated.</a:t>
            </a:r>
          </a:p>
          <a:p>
            <a:pPr marL="0" indent="0">
              <a:buNone/>
            </a:pPr>
            <a:r>
              <a:rPr lang="en-US" sz="2000"/>
              <a:t>3. </a:t>
            </a:r>
            <a:r>
              <a:rPr lang="en-US" sz="2000" b="1"/>
              <a:t>University/College “Interview Fairs.”</a:t>
            </a:r>
          </a:p>
          <a:p>
            <a:pPr marL="0" indent="0">
              <a:buNone/>
            </a:pPr>
            <a:r>
              <a:rPr lang="en-US" sz="2000"/>
              <a:t>4. </a:t>
            </a:r>
            <a:r>
              <a:rPr lang="en-US" sz="2000" b="1"/>
              <a:t>“Recruitment Brochures”</a:t>
            </a:r>
          </a:p>
          <a:p>
            <a:pPr marL="0" indent="0">
              <a:buNone/>
            </a:pPr>
            <a:r>
              <a:rPr lang="en-US" sz="2000"/>
              <a:t>5. </a:t>
            </a:r>
            <a:r>
              <a:rPr lang="en-US" sz="2000" b="1"/>
              <a:t>Personal Contact Made to Peer Groups in “Educational 	Institution” like your own.  </a:t>
            </a:r>
          </a:p>
        </p:txBody>
      </p:sp>
    </p:spTree>
    <p:extLst>
      <p:ext uri="{BB962C8B-B14F-4D97-AF65-F5344CB8AC3E}">
        <p14:creationId xmlns:p14="http://schemas.microsoft.com/office/powerpoint/2010/main" val="266008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E44F-79C2-41D0-B03A-792CECF8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1905"/>
            <a:ext cx="10515600" cy="2091192"/>
          </a:xfrm>
        </p:spPr>
        <p:txBody>
          <a:bodyPr/>
          <a:lstStyle/>
          <a:p>
            <a:r>
              <a:rPr lang="en-US" dirty="0"/>
              <a:t>Behaviorally Directed Hiring Process:</a:t>
            </a:r>
            <a:br>
              <a:rPr lang="en-US" dirty="0"/>
            </a:br>
            <a:r>
              <a:rPr lang="en-US" dirty="0"/>
              <a:t>		Building a Targeted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7EC0-F657-494F-B0E5-34023F36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5658" y="1311966"/>
            <a:ext cx="12396082" cy="554603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Create a “Team to conduct the interview process”</a:t>
            </a:r>
          </a:p>
          <a:p>
            <a:pPr marL="971550" lvl="1" indent="-514350">
              <a:buAutoNum type="arabicPeriod"/>
            </a:pPr>
            <a:r>
              <a:rPr lang="en-US" b="1" dirty="0"/>
              <a:t>Individual holding similar Subject/Discipline positions and Department Chair/Administrator that will Supervise the new hire.  </a:t>
            </a:r>
          </a:p>
          <a:p>
            <a:pPr marL="0" indent="0">
              <a:buNone/>
            </a:pPr>
            <a:r>
              <a:rPr lang="en-US" b="1" dirty="0"/>
              <a:t>2.      </a:t>
            </a:r>
            <a:r>
              <a:rPr lang="en-US" sz="2600" b="1" dirty="0"/>
              <a:t>Review and update the job description.</a:t>
            </a:r>
          </a:p>
          <a:p>
            <a:pPr marL="0" indent="0">
              <a:buNone/>
            </a:pPr>
            <a:r>
              <a:rPr lang="en-US" sz="2600" b="1" dirty="0"/>
              <a:t>3</a:t>
            </a:r>
            <a:r>
              <a:rPr lang="en-US" b="1" dirty="0"/>
              <a:t>.      </a:t>
            </a:r>
            <a:r>
              <a:rPr lang="en-US" sz="2400" b="1" dirty="0"/>
              <a:t>Meet with Department and or Grade Level Team.</a:t>
            </a:r>
          </a:p>
          <a:p>
            <a:pPr marL="0" indent="0">
              <a:buNone/>
            </a:pPr>
            <a:r>
              <a:rPr lang="en-US" sz="2400" b="1" dirty="0"/>
              <a:t>4.       Develop queries and criteria based on the “Qualification and Expectations” setout below: </a:t>
            </a:r>
          </a:p>
          <a:p>
            <a:pPr marL="0" indent="0">
              <a:buNone/>
            </a:pPr>
            <a:r>
              <a:rPr lang="en-US" sz="2400" b="1" dirty="0"/>
              <a:t>	a. Indiana Teaching License or Appropriate Credentials.</a:t>
            </a:r>
          </a:p>
          <a:p>
            <a:pPr marL="0" indent="0">
              <a:buNone/>
            </a:pPr>
            <a:r>
              <a:rPr lang="en-US" sz="2400" b="1" dirty="0"/>
              <a:t>	a. Create a Skillset Profile:</a:t>
            </a:r>
          </a:p>
          <a:p>
            <a:pPr marL="0" indent="0">
              <a:buNone/>
            </a:pPr>
            <a:r>
              <a:rPr lang="en-US" sz="2400" b="1" dirty="0"/>
              <a:t>		1. Academic Preparation and Subject Area Mastery.</a:t>
            </a:r>
          </a:p>
          <a:p>
            <a:pPr marL="0" indent="0">
              <a:buNone/>
            </a:pPr>
            <a:r>
              <a:rPr lang="en-US" sz="2400" b="1" dirty="0"/>
              <a:t>		2. Consider the Quality of Pedagogical Experience (Employment History).</a:t>
            </a:r>
          </a:p>
          <a:p>
            <a:pPr marL="0" indent="0">
              <a:buNone/>
            </a:pPr>
            <a:r>
              <a:rPr lang="en-US" sz="2400" b="1" dirty="0"/>
              <a:t>			1. Student Teaching (2 years or Less Experience)</a:t>
            </a:r>
          </a:p>
          <a:p>
            <a:pPr marL="0" indent="0">
              <a:buNone/>
            </a:pPr>
            <a:r>
              <a:rPr lang="en-US" sz="2400" b="1" dirty="0"/>
              <a:t>				a. Quality of Supervising Teacher and participating school, Academic Supervisor Institution, etc.</a:t>
            </a:r>
          </a:p>
          <a:p>
            <a:pPr marL="0" indent="0">
              <a:buNone/>
            </a:pPr>
            <a:r>
              <a:rPr lang="en-US" sz="2400" b="1" dirty="0"/>
              <a:t>			2. Regular Teaching Experience (3 or more years).</a:t>
            </a:r>
          </a:p>
          <a:p>
            <a:pPr marL="0" indent="0">
              <a:buNone/>
            </a:pPr>
            <a:r>
              <a:rPr lang="en-US" sz="2400" b="1" dirty="0"/>
              <a:t>				a. Discipline Instructed </a:t>
            </a:r>
          </a:p>
          <a:p>
            <a:pPr marL="0" indent="0">
              <a:buNone/>
            </a:pPr>
            <a:r>
              <a:rPr lang="en-US" sz="2400" b="1" dirty="0"/>
              <a:t>				b. Quality of Employment History</a:t>
            </a:r>
          </a:p>
          <a:p>
            <a:pPr marL="0" indent="0">
              <a:buNone/>
            </a:pPr>
            <a:r>
              <a:rPr lang="en-US" sz="2400" b="1" dirty="0"/>
              <a:t>				b. Quality of Department Chair, Academic Institution, etc.</a:t>
            </a:r>
          </a:p>
          <a:p>
            <a:pPr marL="0" indent="0">
              <a:buNone/>
            </a:pPr>
            <a:r>
              <a:rPr lang="en-US" sz="2400" b="1" dirty="0"/>
              <a:t>		3. Special Recognition (Teacher of the Year, Published Articles, etc.)</a:t>
            </a:r>
          </a:p>
          <a:p>
            <a:pPr marL="0" indent="0">
              <a:buNone/>
            </a:pPr>
            <a:r>
              <a:rPr lang="en-US" sz="2400" b="1" dirty="0"/>
              <a:t>5. Verify Application Information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934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108-DB64-4AF3-97F4-035C6E2C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Behaviorally Directed Hiring Process:</a:t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</a:rPr>
              <a:t>		Building a Targeted Candidate</a:t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</a:rPr>
              <a:t>	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F6DC3-4174-4C23-9097-1E4D83253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endParaRPr lang="en-US" sz="2000"/>
          </a:p>
          <a:p>
            <a:pPr marL="1828800" lvl="4" indent="0">
              <a:buNone/>
            </a:pPr>
            <a:r>
              <a:rPr lang="en-US" sz="2000" b="1"/>
              <a:t>  Goals for the Screening Process</a:t>
            </a:r>
          </a:p>
          <a:p>
            <a:pPr marL="514350" indent="-514350">
              <a:buAutoNum type="arabicPeriod"/>
            </a:pPr>
            <a:r>
              <a:rPr lang="en-US" sz="2000"/>
              <a:t>Screen </a:t>
            </a:r>
            <a:r>
              <a:rPr lang="en-US" sz="2000" i="1" u="sng"/>
              <a:t>Into</a:t>
            </a:r>
            <a:r>
              <a:rPr lang="en-US" sz="2000"/>
              <a:t> the Interview Process.</a:t>
            </a:r>
          </a:p>
          <a:p>
            <a:pPr marL="457200" lvl="1" indent="0">
              <a:buNone/>
            </a:pPr>
            <a:r>
              <a:rPr lang="en-US" sz="2000"/>
              <a:t>a. Key: “</a:t>
            </a:r>
            <a:r>
              <a:rPr lang="en-US" sz="2000" i="1" u="sng"/>
              <a:t>Screening Out</a:t>
            </a:r>
            <a:r>
              <a:rPr lang="en-US" sz="2000"/>
              <a:t>” focuses on the negative.</a:t>
            </a:r>
          </a:p>
          <a:p>
            <a:pPr marL="457200" lvl="1" indent="0">
              <a:buNone/>
            </a:pPr>
            <a:r>
              <a:rPr lang="en-US" sz="2000"/>
              <a:t>a. Base your hiring decision on the “Totality of the Application.”</a:t>
            </a:r>
          </a:p>
          <a:p>
            <a:pPr marL="514350" indent="-514350">
              <a:buAutoNum type="arabicPeriod"/>
            </a:pPr>
            <a:r>
              <a:rPr lang="en-US" sz="2000"/>
              <a:t>Conduct a Preliminary Ranking of all Candidates.</a:t>
            </a:r>
          </a:p>
          <a:p>
            <a:pPr marL="514350" indent="-514350">
              <a:buAutoNum type="arabicPeriod"/>
            </a:pPr>
            <a:r>
              <a:rPr lang="en-US" sz="2000"/>
              <a:t>Set a manageable number of candidates to Interview.</a:t>
            </a:r>
          </a:p>
          <a:p>
            <a:pPr marL="457200" lvl="1" indent="0">
              <a:buNone/>
            </a:pPr>
            <a:r>
              <a:rPr lang="en-US" sz="2000"/>
              <a:t>a. Base the number of candidates to be interviewed on the quality of candidates not a set or predetemined number.</a:t>
            </a:r>
          </a:p>
          <a:p>
            <a:pPr marL="514350" indent="-514350">
              <a:buAutoNum type="arabicPeriod"/>
            </a:pPr>
            <a:endParaRPr lang="en-US" sz="2000"/>
          </a:p>
          <a:p>
            <a:pPr marL="514350" indent="-514350">
              <a:buAutoNum type="arabicPeriod"/>
            </a:pPr>
            <a:endParaRPr lang="en-US" sz="2000"/>
          </a:p>
          <a:p>
            <a:pPr marL="514350" indent="-514350">
              <a:buAutoNum type="arabicPeriod"/>
            </a:pP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3974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AEEF4-E144-4EF6-A89F-779958CDF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5374"/>
          </a:xfrm>
        </p:spPr>
        <p:txBody>
          <a:bodyPr>
            <a:normAutofit/>
          </a:bodyPr>
          <a:lstStyle/>
          <a:p>
            <a:r>
              <a:rPr lang="en-US" dirty="0"/>
              <a:t>              Behaviorally Directed 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41ACD-2B7E-4A49-9BE9-53587DDC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7" y="755376"/>
            <a:ext cx="11566688" cy="6102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I. </a:t>
            </a:r>
            <a:r>
              <a:rPr lang="en-US" sz="8000" dirty="0"/>
              <a:t>Create an </a:t>
            </a:r>
            <a:r>
              <a:rPr lang="en-US" sz="8000" b="1" u="sng" dirty="0"/>
              <a:t>Interview Matrix </a:t>
            </a:r>
          </a:p>
          <a:p>
            <a:pPr marL="0" indent="0">
              <a:buNone/>
            </a:pPr>
            <a:r>
              <a:rPr lang="en-US" sz="8000" dirty="0"/>
              <a:t>II. Setout the Criteria (Examples Below) for a “Successful Candidate” and develop queries to investigate the candidates base on the criteria or “Performance-Base Indicators (Below):</a:t>
            </a:r>
          </a:p>
          <a:p>
            <a:pPr marL="514350" indent="-514350">
              <a:buAutoNum type="arabicPeriod"/>
            </a:pPr>
            <a:r>
              <a:rPr lang="en-US" sz="8000" b="1" dirty="0"/>
              <a:t>Knowledge of subject area.</a:t>
            </a:r>
          </a:p>
          <a:p>
            <a:pPr marL="514350" indent="-514350">
              <a:buAutoNum type="arabicPeriod"/>
            </a:pPr>
            <a:r>
              <a:rPr lang="en-US" sz="8000" b="1" dirty="0"/>
              <a:t>Written Communication (Application)</a:t>
            </a:r>
          </a:p>
          <a:p>
            <a:pPr marL="514350" indent="-514350">
              <a:buAutoNum type="arabicPeriod"/>
            </a:pPr>
            <a:r>
              <a:rPr lang="en-US" sz="8000" b="1" dirty="0"/>
              <a:t>Oral Communication</a:t>
            </a:r>
          </a:p>
          <a:p>
            <a:pPr marL="514350" indent="-514350">
              <a:buAutoNum type="arabicPeriod"/>
            </a:pPr>
            <a:r>
              <a:rPr lang="en-US" sz="8000" b="1" dirty="0"/>
              <a:t>Examples of Team Participation</a:t>
            </a:r>
          </a:p>
          <a:p>
            <a:pPr marL="514350" indent="-514350">
              <a:buAutoNum type="arabicPeriod"/>
            </a:pPr>
            <a:r>
              <a:rPr lang="en-US" sz="8000" b="1" dirty="0"/>
              <a:t>Listening Skills</a:t>
            </a:r>
          </a:p>
          <a:p>
            <a:pPr marL="514350" indent="-514350">
              <a:buAutoNum type="arabicPeriod"/>
            </a:pPr>
            <a:r>
              <a:rPr lang="en-US" sz="8000" b="1" dirty="0"/>
              <a:t>Resourcefulness and Flexibility</a:t>
            </a:r>
          </a:p>
          <a:p>
            <a:pPr marL="514350" indent="-514350">
              <a:buAutoNum type="arabicPeriod"/>
            </a:pPr>
            <a:r>
              <a:rPr lang="en-US" sz="8000" b="1" dirty="0"/>
              <a:t>Pedagogical Skillset</a:t>
            </a:r>
          </a:p>
          <a:p>
            <a:pPr marL="514350" indent="-514350">
              <a:buAutoNum type="arabicPeriod"/>
            </a:pPr>
            <a:r>
              <a:rPr lang="en-US" sz="8000" b="1" dirty="0"/>
              <a:t>Organizational Skillset</a:t>
            </a:r>
          </a:p>
          <a:p>
            <a:pPr marL="514350" indent="-514350">
              <a:buAutoNum type="arabicPeriod"/>
            </a:pPr>
            <a:r>
              <a:rPr lang="en-US" sz="8000" b="1" dirty="0"/>
              <a:t>Enthusiasm</a:t>
            </a:r>
          </a:p>
          <a:p>
            <a:pPr marL="514350" indent="-514350">
              <a:buAutoNum type="arabicPeriod"/>
            </a:pPr>
            <a:r>
              <a:rPr lang="en-US" sz="8000" b="1" dirty="0"/>
              <a:t>Initiative </a:t>
            </a:r>
          </a:p>
          <a:p>
            <a:pPr marL="514350" indent="-514350">
              <a:buAutoNum type="arabicPeriod"/>
            </a:pPr>
            <a:r>
              <a:rPr lang="en-US" sz="8000" b="1" dirty="0"/>
              <a:t>Appearance</a:t>
            </a:r>
          </a:p>
          <a:p>
            <a:pPr marL="457200" lvl="1" indent="0">
              <a:buNone/>
            </a:pPr>
            <a:r>
              <a:rPr lang="en-US" sz="8000" b="1" dirty="0"/>
              <a:t>* It is helpful to assign a number and write comments to determine how well the candidate functioned on each Performance-Based Indicator.</a:t>
            </a:r>
          </a:p>
          <a:p>
            <a:pPr marL="457200" lvl="1" indent="0">
              <a:buNone/>
            </a:pPr>
            <a:endParaRPr lang="en-US" sz="5000" dirty="0"/>
          </a:p>
          <a:p>
            <a:pPr marL="457200" lvl="1" indent="0">
              <a:buNone/>
            </a:pPr>
            <a:r>
              <a:rPr lang="en-US" sz="9600" b="1" dirty="0"/>
              <a:t>Remember: You are attempting to predict future performance based on past behavior.</a:t>
            </a:r>
          </a:p>
          <a:p>
            <a:pPr marL="0" indent="0">
              <a:buNone/>
            </a:pPr>
            <a:endParaRPr lang="en-US" sz="6200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7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2D4E-AE9A-43D8-9C70-CA55ADC7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547"/>
            <a:ext cx="10515600" cy="1065227"/>
          </a:xfrm>
        </p:spPr>
        <p:txBody>
          <a:bodyPr/>
          <a:lstStyle/>
          <a:p>
            <a:r>
              <a:rPr lang="en-US" dirty="0"/>
              <a:t>		Behaviorally Directed Queries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2010-8F0C-4DA8-8BC2-12A39394A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8919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Remember: You are interested in </a:t>
            </a:r>
            <a:r>
              <a:rPr lang="en-US" u="sng" dirty="0"/>
              <a:t>predicting</a:t>
            </a:r>
            <a:r>
              <a:rPr lang="en-US" dirty="0"/>
              <a:t> how applicants will perform in the future based on how they have performed in the past.</a:t>
            </a:r>
          </a:p>
          <a:p>
            <a:pPr marL="0" indent="0">
              <a:buNone/>
            </a:pPr>
            <a:r>
              <a:rPr lang="en-US" dirty="0"/>
              <a:t>Questions should be experienced centered. You should avoid opinion responses. Questions should not elicit an opinion. Direct candidates to formulate an answer based on experience.</a:t>
            </a:r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pPr marL="514350" indent="-514350">
              <a:buAutoNum type="arabicPeriod"/>
            </a:pPr>
            <a:r>
              <a:rPr lang="en-US" dirty="0"/>
              <a:t>Give an example of how you varied your instructional methodology  because your initial approach feel short?</a:t>
            </a:r>
          </a:p>
          <a:p>
            <a:pPr marL="514350" indent="-514350">
              <a:buAutoNum type="arabicPeriod"/>
            </a:pPr>
            <a:r>
              <a:rPr lang="en-US" dirty="0"/>
              <a:t>Give examples of how you utilized the “art of the question” in your instructional methodology?</a:t>
            </a:r>
          </a:p>
          <a:p>
            <a:pPr marL="514350" indent="-514350">
              <a:buAutoNum type="arabicPeriod"/>
            </a:pPr>
            <a:r>
              <a:rPr lang="en-US" dirty="0"/>
              <a:t>Describe how you have participated in student activities outside the instructional setting?</a:t>
            </a:r>
          </a:p>
        </p:txBody>
      </p:sp>
    </p:spTree>
    <p:extLst>
      <p:ext uri="{BB962C8B-B14F-4D97-AF65-F5344CB8AC3E}">
        <p14:creationId xmlns:p14="http://schemas.microsoft.com/office/powerpoint/2010/main" val="252918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B199E-39A3-4B6D-990F-B28002E4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			   Reference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8D42-97A9-42A2-87CF-50EBAADD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571500" indent="-571500">
              <a:buAutoNum type="romanUcPeriod"/>
            </a:pPr>
            <a:r>
              <a:rPr lang="en-US" sz="2000"/>
              <a:t>Confirm that all candidates understand that references must be contacted. </a:t>
            </a:r>
          </a:p>
          <a:p>
            <a:pPr marL="571500" indent="-571500">
              <a:buAutoNum type="romanUcPeriod"/>
            </a:pPr>
            <a:r>
              <a:rPr lang="en-US" sz="2000"/>
              <a:t>Confirm that some references (to be checked) may not be on their list.</a:t>
            </a:r>
          </a:p>
          <a:p>
            <a:pPr marL="571500" indent="-571500">
              <a:buAutoNum type="romanUcPeriod"/>
            </a:pPr>
            <a:r>
              <a:rPr lang="en-US" sz="2000"/>
              <a:t>Make every effort to have members of the team contact individuals that they know professionally.</a:t>
            </a:r>
          </a:p>
          <a:p>
            <a:pPr marL="571500" indent="-571500">
              <a:buAutoNum type="romanUcPeriod"/>
            </a:pPr>
            <a:r>
              <a:rPr lang="en-US" sz="2000"/>
              <a:t>Relate “Reference Queries” to the “Successful Candidate” queries.</a:t>
            </a:r>
          </a:p>
          <a:p>
            <a:pPr marL="571500" indent="-571500">
              <a:buAutoNum type="romanUcPeriod"/>
            </a:pPr>
            <a:r>
              <a:rPr lang="en-US" sz="2000"/>
              <a:t>Questions must be focused to elicit response relating to the areas in the “Matrix” not on opinion of the reference. </a:t>
            </a:r>
          </a:p>
          <a:p>
            <a:pPr marL="571500" indent="-571500">
              <a:buAutoNum type="romanUcPeriod"/>
            </a:pPr>
            <a:r>
              <a:rPr lang="en-US" sz="2000"/>
              <a:t>Focus on responses to your questions. Do not let the reference take over the conversation.</a:t>
            </a:r>
          </a:p>
          <a:p>
            <a:pPr marL="571500" indent="-571500">
              <a:buAutoNum type="romanUcPeriod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1190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784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Behaviorally  Directed Hiring Process</vt:lpstr>
      <vt:lpstr>      Educator Preparation Information</vt:lpstr>
      <vt:lpstr>           Behaviorally Directed Hiring</vt:lpstr>
      <vt:lpstr>Behaviorally Directed Hiring Process:   Building a Targeted Candidate</vt:lpstr>
      <vt:lpstr>Behaviorally Directed Hiring Process:   Building a Targeted Candidate   </vt:lpstr>
      <vt:lpstr>              Behaviorally Directed Hiring</vt:lpstr>
      <vt:lpstr>  Behaviorally Directed Queries </vt:lpstr>
      <vt:lpstr>      Reference Check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Behaviorally  Directed Hiring Process</dc:title>
  <dc:creator>Hogue, Richard</dc:creator>
  <cp:lastModifiedBy>Hogue, Richard</cp:lastModifiedBy>
  <cp:revision>7</cp:revision>
  <dcterms:created xsi:type="dcterms:W3CDTF">2022-06-02T16:52:48Z</dcterms:created>
  <dcterms:modified xsi:type="dcterms:W3CDTF">2022-06-14T12:27:28Z</dcterms:modified>
</cp:coreProperties>
</file>